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428" y="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add title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28600"/>
            <a:ext cx="9144000" cy="6629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kk-KZ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Кәсіпкерлік </a:t>
            </a:r>
            <a:r>
              <a:rPr lang="kk-KZ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қызметтің жүйесінде бизнес - жоспарлау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2.1 </a:t>
            </a:r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Кәсіпкерлік жобалардың бизнес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жоспары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>
              <a:spcBef>
                <a:spcPts val="0"/>
              </a:spcBef>
            </a:pPr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2.2 Бизнес-жоспарды құру және әзірлеу әдістемесі. Бизнес-жоспардың болімдерін әзірлеу блок-схемасы.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spcBef>
                <a:spcPts val="0"/>
              </a:spcBef>
            </a:pPr>
            <a:r>
              <a:rPr lang="kk-KZ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2.3Бизнес-жоспардың мазмұны және негізгі бөлімдердің сипаттамасы.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spcBef>
                <a:spcPts val="0"/>
              </a:spcBef>
            </a:pPr>
            <a:r>
              <a:rPr lang="kk-KZ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2.4Бизнесті құрудың ұйымдастырушылық сұрақтары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>
              <a:spcBef>
                <a:spcPts val="0"/>
              </a:spcBef>
            </a:pPr>
            <a:r>
              <a:rPr lang="kk-KZ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2.5Кәсіпкерлік қызметтің тимділігін бағалауға тәсілдер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>
              <a:spcBef>
                <a:spcPts val="0"/>
              </a:spcBef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2.6 </a:t>
            </a:r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Кәсіпкерлік қызметтің тиімділігін бағалау қағидалары мен әдістері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r>
              <a:rPr lang="kk-K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Жоспарлау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қазіргі экономика ғылымының маңызды құрамдас бөлігі, ол кәсіпорынның мақсатына жетуі мен қоғамның қажеттіліктерін барынша қанағаттандыру мақсатымен шектеулі өндірістік ресурстарды тиімді пайдалану проблемасын зерттейді.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r>
              <a:rPr lang="kk-K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Жоспарлау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өзінің мақсаттарына жету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үшін шаруашылық жүргізуші субъектінің ұтымды іс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әрекетін экономикалық негіздеу процесі.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r>
              <a:rPr lang="kk-KZ" dirty="0"/>
              <a:t>Жоспарлау кезеңдері:</a:t>
            </a:r>
          </a:p>
          <a:p>
            <a:r>
              <a:rPr lang="kk-KZ" dirty="0"/>
              <a:t>Мақсаттарды анықтау және міндеттерді белгілеу</a:t>
            </a:r>
          </a:p>
          <a:p>
            <a:r>
              <a:rPr lang="kk-KZ" dirty="0"/>
              <a:t>Мақсатқа жету мен міндеттерді шешуге бағытталған іс әрекеттерді анықтау</a:t>
            </a:r>
          </a:p>
          <a:p>
            <a:r>
              <a:rPr lang="kk-KZ" dirty="0"/>
              <a:t>Қажетті ресурстар мен оларды табу көздерін айқындау</a:t>
            </a:r>
          </a:p>
          <a:p>
            <a:r>
              <a:rPr lang="kk-KZ" dirty="0"/>
              <a:t>Жоспардың орындалуын ұйымдастыру, тікелей орындаушыларды анықтау және жоспарды оларға дейін жеткізу.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/>
              <a:t>Жоспарлау қағидалары:</a:t>
            </a:r>
          </a:p>
          <a:p>
            <a:r>
              <a:rPr lang="kk-KZ" dirty="0"/>
              <a:t>Біртұтастық </a:t>
            </a:r>
          </a:p>
          <a:p>
            <a:r>
              <a:rPr lang="kk-KZ" dirty="0"/>
              <a:t>Үздіксіздік</a:t>
            </a:r>
          </a:p>
          <a:p>
            <a:r>
              <a:rPr lang="kk-KZ" dirty="0"/>
              <a:t>Икемділік</a:t>
            </a:r>
          </a:p>
          <a:p>
            <a:r>
              <a:rPr lang="kk-KZ" dirty="0"/>
              <a:t>Дәлдік</a:t>
            </a:r>
          </a:p>
          <a:p>
            <a:r>
              <a:rPr lang="kk-KZ" dirty="0"/>
              <a:t>Қатысу қағидасы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6096000"/>
          </a:xfrm>
        </p:spPr>
        <p:txBody>
          <a:bodyPr>
            <a:normAutofit fontScale="90000"/>
          </a:bodyPr>
          <a:lstStyle/>
          <a:p>
            <a:br>
              <a:rPr lang="kk-KZ" dirty="0"/>
            </a:br>
            <a:r>
              <a:rPr lang="kk-KZ" sz="6000" dirty="0">
                <a:latin typeface="Times New Roman" pitchFamily="18" charset="0"/>
                <a:cs typeface="Times New Roman" pitchFamily="18" charset="0"/>
              </a:rPr>
              <a:t>Кәсіпорын жоспары</a:t>
            </a: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sz="6000" dirty="0">
                <a:latin typeface="Times New Roman" pitchFamily="18" charset="0"/>
                <a:cs typeface="Times New Roman" pitchFamily="18" charset="0"/>
              </a:rPr>
              <a:t> алға қойылған нәтижеге жетуге бағытталған өзара байланысты шешімдер жүйесін сипаттайтын құжат.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731520"/>
          <a:ext cx="8839200" cy="612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kk-KZ" sz="2000" dirty="0">
                          <a:latin typeface="Times New Roman" pitchFamily="18" charset="0"/>
                          <a:cs typeface="Times New Roman" pitchFamily="18" charset="0"/>
                        </a:rPr>
                        <a:t>Жіктеу белгілері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>
                          <a:latin typeface="Times New Roman" pitchFamily="18" charset="0"/>
                          <a:cs typeface="Times New Roman" pitchFamily="18" charset="0"/>
                        </a:rPr>
                        <a:t>Жоспарлаудың</a:t>
                      </a:r>
                      <a:r>
                        <a:rPr lang="kk-KZ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 түрлері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sz="2000" dirty="0">
                          <a:latin typeface="Times New Roman" pitchFamily="18" charset="0"/>
                          <a:cs typeface="Times New Roman" pitchFamily="18" charset="0"/>
                        </a:rPr>
                        <a:t>Жоспарлау</a:t>
                      </a:r>
                      <a:r>
                        <a:rPr lang="kk-KZ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 мерзімі бойынша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>
                          <a:latin typeface="Times New Roman" pitchFamily="18" charset="0"/>
                          <a:cs typeface="Times New Roman" pitchFamily="18" charset="0"/>
                        </a:rPr>
                        <a:t>Ұзақ</a:t>
                      </a:r>
                      <a:r>
                        <a:rPr lang="kk-KZ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 мерзімді</a:t>
                      </a:r>
                    </a:p>
                    <a:p>
                      <a:r>
                        <a:rPr lang="kk-KZ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Орта мерзімді</a:t>
                      </a:r>
                    </a:p>
                    <a:p>
                      <a:r>
                        <a:rPr lang="kk-KZ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Қысқа мерзімді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sz="2000" dirty="0">
                          <a:latin typeface="Times New Roman" pitchFamily="18" charset="0"/>
                          <a:cs typeface="Times New Roman" pitchFamily="18" charset="0"/>
                        </a:rPr>
                        <a:t>Жоспарлау шешімдердің</a:t>
                      </a:r>
                      <a:r>
                        <a:rPr lang="kk-KZ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 мазмұны бойынша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>
                          <a:latin typeface="Times New Roman" pitchFamily="18" charset="0"/>
                          <a:cs typeface="Times New Roman" pitchFamily="18" charset="0"/>
                        </a:rPr>
                        <a:t>Стратегиялық</a:t>
                      </a:r>
                      <a:r>
                        <a:rPr lang="kk-KZ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 жоспарлау</a:t>
                      </a:r>
                    </a:p>
                    <a:p>
                      <a:r>
                        <a:rPr lang="kk-KZ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Тактикалық жоспарлау</a:t>
                      </a:r>
                    </a:p>
                    <a:p>
                      <a:r>
                        <a:rPr lang="kk-KZ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Оперативті</a:t>
                      </a:r>
                      <a:r>
                        <a:rPr lang="ru-RU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kk-KZ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күнтізбелік жоспарлау</a:t>
                      </a:r>
                    </a:p>
                    <a:p>
                      <a:r>
                        <a:rPr lang="kk-KZ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Бизнес</a:t>
                      </a:r>
                      <a:r>
                        <a:rPr lang="ru-RU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kk-KZ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жоспарлау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sz="2000" dirty="0">
                          <a:latin typeface="Times New Roman" pitchFamily="18" charset="0"/>
                          <a:cs typeface="Times New Roman" pitchFamily="18" charset="0"/>
                        </a:rPr>
                        <a:t>Жоспардың міндеті бойынша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>
                          <a:latin typeface="Times New Roman" pitchFamily="18" charset="0"/>
                          <a:cs typeface="Times New Roman" pitchFamily="18" charset="0"/>
                        </a:rPr>
                        <a:t>Директивті жоспарлау</a:t>
                      </a:r>
                    </a:p>
                    <a:p>
                      <a:r>
                        <a:rPr lang="kk-KZ" sz="2000" dirty="0">
                          <a:latin typeface="Times New Roman" pitchFamily="18" charset="0"/>
                          <a:cs typeface="Times New Roman" pitchFamily="18" charset="0"/>
                        </a:rPr>
                        <a:t>Индикативті жоспарлау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sz="2000" dirty="0">
                          <a:latin typeface="Times New Roman" pitchFamily="18" charset="0"/>
                          <a:cs typeface="Times New Roman" pitchFamily="18" charset="0"/>
                        </a:rPr>
                        <a:t>Жоспарды дайындау</a:t>
                      </a:r>
                      <a:r>
                        <a:rPr lang="kk-KZ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 сатысы бойынша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>
                          <a:latin typeface="Times New Roman" pitchFamily="18" charset="0"/>
                          <a:cs typeface="Times New Roman" pitchFamily="18" charset="0"/>
                        </a:rPr>
                        <a:t>Бастапқы</a:t>
                      </a:r>
                    </a:p>
                    <a:p>
                      <a:r>
                        <a:rPr lang="kk-KZ" sz="2000" dirty="0">
                          <a:latin typeface="Times New Roman" pitchFamily="18" charset="0"/>
                          <a:cs typeface="Times New Roman" pitchFamily="18" charset="0"/>
                        </a:rPr>
                        <a:t>соңғы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sz="2000" dirty="0">
                          <a:latin typeface="Times New Roman" pitchFamily="18" charset="0"/>
                          <a:cs typeface="Times New Roman" pitchFamily="18" charset="0"/>
                        </a:rPr>
                        <a:t>Жоспарды  жасау типі бойынша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>
                          <a:latin typeface="Times New Roman" pitchFamily="18" charset="0"/>
                          <a:cs typeface="Times New Roman" pitchFamily="18" charset="0"/>
                        </a:rPr>
                        <a:t>Мақсатты жоспарлау</a:t>
                      </a:r>
                    </a:p>
                    <a:p>
                      <a:r>
                        <a:rPr lang="kk-KZ" sz="2000" dirty="0">
                          <a:latin typeface="Times New Roman" pitchFamily="18" charset="0"/>
                          <a:cs typeface="Times New Roman" pitchFamily="18" charset="0"/>
                        </a:rPr>
                        <a:t>Ізденушілік</a:t>
                      </a:r>
                      <a:r>
                        <a:rPr lang="kk-KZ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 жоспарлау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sz="2000" dirty="0">
                          <a:latin typeface="Times New Roman" pitchFamily="18" charset="0"/>
                          <a:cs typeface="Times New Roman" pitchFamily="18" charset="0"/>
                        </a:rPr>
                        <a:t>Іс әрекет функциялары бойынша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000" dirty="0">
                          <a:latin typeface="Times New Roman" pitchFamily="18" charset="0"/>
                          <a:cs typeface="Times New Roman" pitchFamily="18" charset="0"/>
                        </a:rPr>
                        <a:t>Маркетингтік жоспар</a:t>
                      </a:r>
                    </a:p>
                    <a:p>
                      <a:r>
                        <a:rPr lang="kk-KZ" sz="2000" dirty="0">
                          <a:latin typeface="Times New Roman" pitchFamily="18" charset="0"/>
                          <a:cs typeface="Times New Roman" pitchFamily="18" charset="0"/>
                        </a:rPr>
                        <a:t>Өндірістік жоспар</a:t>
                      </a:r>
                    </a:p>
                    <a:p>
                      <a:r>
                        <a:rPr lang="kk-KZ" sz="2000" dirty="0">
                          <a:latin typeface="Times New Roman" pitchFamily="18" charset="0"/>
                          <a:cs typeface="Times New Roman" pitchFamily="18" charset="0"/>
                        </a:rPr>
                        <a:t>Табыстар мен шығыстар жоспары</a:t>
                      </a:r>
                    </a:p>
                    <a:p>
                      <a:r>
                        <a:rPr lang="kk-KZ" sz="2000" dirty="0">
                          <a:latin typeface="Times New Roman" pitchFamily="18" charset="0"/>
                          <a:cs typeface="Times New Roman" pitchFamily="18" charset="0"/>
                        </a:rPr>
                        <a:t>Қаржылық</a:t>
                      </a:r>
                      <a:r>
                        <a:rPr lang="kk-KZ" sz="2000" baseline="0" dirty="0">
                          <a:latin typeface="Times New Roman" pitchFamily="18" charset="0"/>
                          <a:cs typeface="Times New Roman" pitchFamily="18" charset="0"/>
                        </a:rPr>
                        <a:t> жоспар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81000" y="152400"/>
            <a:ext cx="8534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Кәсіпорындағы жоспарлардың жіктелуі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kk-K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Бизнес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жоспардың құрылымы</a:t>
            </a:r>
          </a:p>
          <a:p>
            <a:pPr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Резюме</a:t>
            </a:r>
          </a:p>
          <a:p>
            <a:pPr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Кәсіпорынның сипаттамасы</a:t>
            </a:r>
          </a:p>
          <a:p>
            <a:pPr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Өнімнің сипаттамасы</a:t>
            </a:r>
          </a:p>
          <a:p>
            <a:pPr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Нарықты талдау</a:t>
            </a:r>
          </a:p>
          <a:p>
            <a:pPr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Ұйымдастырушылық жоспар</a:t>
            </a:r>
          </a:p>
          <a:p>
            <a:pPr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Персонал және басқару</a:t>
            </a:r>
          </a:p>
          <a:p>
            <a:pPr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Өндірістік жоспар</a:t>
            </a:r>
          </a:p>
          <a:p>
            <a:pPr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Маркетинг жоспары</a:t>
            </a:r>
          </a:p>
          <a:p>
            <a:pPr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Тәуекелді басқару</a:t>
            </a:r>
          </a:p>
          <a:p>
            <a:pPr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Қаржылық жоспар</a:t>
            </a:r>
          </a:p>
          <a:p>
            <a:pPr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Қосымшалар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248</Words>
  <Application>Microsoft Office PowerPoint</Application>
  <PresentationFormat>Экран (4:3)</PresentationFormat>
  <Paragraphs>59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Кәсіпорын жоспары- алға қойылған нәтижеге жетуге бағытталған өзара байланысты шешімдер жүйесін сипаттайтын құжат.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Абдрахманова Жаннур Сериковна</cp:lastModifiedBy>
  <cp:revision>12</cp:revision>
  <dcterms:modified xsi:type="dcterms:W3CDTF">2023-02-10T05:35:53Z</dcterms:modified>
</cp:coreProperties>
</file>